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  <p:sldId id="285" r:id="rId6"/>
    <p:sldId id="272" r:id="rId7"/>
    <p:sldId id="287" r:id="rId8"/>
    <p:sldId id="257" r:id="rId9"/>
    <p:sldId id="259" r:id="rId10"/>
    <p:sldId id="260" r:id="rId11"/>
    <p:sldId id="261" r:id="rId12"/>
    <p:sldId id="262" r:id="rId13"/>
    <p:sldId id="263" r:id="rId14"/>
    <p:sldId id="264" r:id="rId15"/>
    <p:sldId id="289" r:id="rId16"/>
    <p:sldId id="288" r:id="rId17"/>
    <p:sldId id="266" r:id="rId18"/>
    <p:sldId id="267" r:id="rId19"/>
    <p:sldId id="286" r:id="rId20"/>
    <p:sldId id="268" r:id="rId21"/>
    <p:sldId id="269" r:id="rId22"/>
    <p:sldId id="271" r:id="rId23"/>
    <p:sldId id="270" r:id="rId24"/>
    <p:sldId id="273" r:id="rId25"/>
    <p:sldId id="274" r:id="rId26"/>
    <p:sldId id="277" r:id="rId27"/>
    <p:sldId id="291" r:id="rId28"/>
    <p:sldId id="292" r:id="rId29"/>
    <p:sldId id="278" r:id="rId30"/>
    <p:sldId id="279" r:id="rId31"/>
    <p:sldId id="280" r:id="rId32"/>
    <p:sldId id="281" r:id="rId33"/>
    <p:sldId id="284" r:id="rId34"/>
    <p:sldId id="283" r:id="rId35"/>
    <p:sldId id="290" r:id="rId3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5E537C"/>
    <a:srgbClr val="FBC1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199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26" y="1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3479" y="0"/>
            <a:ext cx="12265479" cy="4759779"/>
          </a:xfrm>
          <a:prstGeom prst="rect">
            <a:avLst/>
          </a:prstGeom>
          <a:solidFill>
            <a:srgbClr val="5E537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976665"/>
            <a:ext cx="9144000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3999" y="5065713"/>
            <a:ext cx="6109607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699-6C0D-4B7D-96E0-A973449EAB88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FA6-E4D8-46BB-A15B-D996A5642029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5809" y="5091735"/>
            <a:ext cx="2829675" cy="1447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47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3479" y="1"/>
            <a:ext cx="12265479" cy="1404256"/>
          </a:xfrm>
          <a:prstGeom prst="rect">
            <a:avLst/>
          </a:prstGeom>
          <a:solidFill>
            <a:srgbClr val="5E537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699-6C0D-4B7D-96E0-A973449EAB88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FA6-E4D8-46BB-A15B-D996A5642029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05350"/>
            <a:ext cx="702000" cy="7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64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699-6C0D-4B7D-96E0-A973449EAB88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FA6-E4D8-46BB-A15B-D996A564202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-73479" y="1"/>
            <a:ext cx="12265479" cy="1404256"/>
          </a:xfrm>
          <a:prstGeom prst="rect">
            <a:avLst/>
          </a:prstGeom>
          <a:solidFill>
            <a:srgbClr val="5E537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05350"/>
            <a:ext cx="702000" cy="7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1495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6172200" y="1690688"/>
            <a:ext cx="5159375" cy="81438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 userDrawn="1"/>
        </p:nvSpPr>
        <p:spPr>
          <a:xfrm>
            <a:off x="838200" y="1690688"/>
            <a:ext cx="5159375" cy="814387"/>
          </a:xfrm>
          <a:prstGeom prst="rect">
            <a:avLst/>
          </a:prstGeom>
          <a:solidFill>
            <a:srgbClr val="5E537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noFill/>
        </p:spPr>
        <p:txBody>
          <a:bodyPr/>
          <a:lstStyle>
            <a:lvl1pPr>
              <a:defRPr>
                <a:solidFill>
                  <a:srgbClr val="5E537C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solidFill>
            <a:srgbClr val="5E537C"/>
          </a:solidFill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699-6C0D-4B7D-96E0-A973449EAB88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FA6-E4D8-46BB-A15B-D996A5642029}" type="slidenum">
              <a:rPr lang="fr-FR" smtClean="0"/>
              <a:t>‹N°›</a:t>
            </a:fld>
            <a:endParaRPr lang="fr-FR"/>
          </a:p>
        </p:txBody>
      </p:sp>
      <p:pic>
        <p:nvPicPr>
          <p:cNvPr id="14" name="Image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05350"/>
            <a:ext cx="702000" cy="7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5727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3479" y="1"/>
            <a:ext cx="12265479" cy="7062106"/>
          </a:xfrm>
          <a:prstGeom prst="rect">
            <a:avLst/>
          </a:prstGeom>
          <a:solidFill>
            <a:srgbClr val="5E537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699-6C0D-4B7D-96E0-A973449EAB88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FA6-E4D8-46BB-A15B-D996A564202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838200" y="2523558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09742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24843" y="457201"/>
            <a:ext cx="8530545" cy="54038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699-6C0D-4B7D-96E0-A973449EAB88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FA6-E4D8-46BB-A15B-D996A564202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-73479" y="1"/>
            <a:ext cx="2677885" cy="7062106"/>
          </a:xfrm>
          <a:prstGeom prst="rect">
            <a:avLst/>
          </a:prstGeom>
          <a:solidFill>
            <a:srgbClr val="5E537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3682" y="457200"/>
            <a:ext cx="2074976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43681" y="2057400"/>
            <a:ext cx="207497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05350"/>
            <a:ext cx="702000" cy="7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54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053443" y="1"/>
            <a:ext cx="9138557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A9E699-6C0D-4B7D-96E0-A973449EAB88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7AFA6-E4D8-46BB-A15B-D996A564202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Rectangle 8"/>
          <p:cNvSpPr/>
          <p:nvPr userDrawn="1"/>
        </p:nvSpPr>
        <p:spPr>
          <a:xfrm>
            <a:off x="-73479" y="1"/>
            <a:ext cx="3126922" cy="7062106"/>
          </a:xfrm>
          <a:prstGeom prst="rect">
            <a:avLst/>
          </a:prstGeom>
          <a:solidFill>
            <a:srgbClr val="5E537C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243682" y="457200"/>
            <a:ext cx="2507682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11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43681" y="2057400"/>
            <a:ext cx="2507683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53800" y="6005350"/>
            <a:ext cx="702000" cy="7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412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9E699-6C0D-4B7D-96E0-A973449EAB88}" type="datetimeFigureOut">
              <a:rPr lang="fr-FR" smtClean="0"/>
              <a:t>15/04/2025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7AFA6-E4D8-46BB-A15B-D996A564202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95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6" r:id="rId3"/>
    <p:sldLayoutId id="2147483677" r:id="rId4"/>
    <p:sldLayoutId id="2147483678" r:id="rId5"/>
    <p:sldLayoutId id="2147483680" r:id="rId6"/>
    <p:sldLayoutId id="2147483681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E537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000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2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3.png"/><Relationship Id="rId7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13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12.png"/><Relationship Id="rId9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2.png"/><Relationship Id="rId10" Type="http://schemas.openxmlformats.org/officeDocument/2006/relationships/image" Target="../media/image11.png"/><Relationship Id="rId4" Type="http://schemas.openxmlformats.org/officeDocument/2006/relationships/image" Target="../media/image13.png"/><Relationship Id="rId9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le64.fr/vous-etes/soutenir-le-sport-amateu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6.xml"/><Relationship Id="rId7" Type="http://schemas.openxmlformats.org/officeDocument/2006/relationships/slide" Target="slide1.xml"/><Relationship Id="rId2" Type="http://schemas.openxmlformats.org/officeDocument/2006/relationships/slide" Target="slide2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25.xml"/><Relationship Id="rId5" Type="http://schemas.openxmlformats.org/officeDocument/2006/relationships/slide" Target="slide29.xml"/><Relationship Id="rId4" Type="http://schemas.openxmlformats.org/officeDocument/2006/relationships/slide" Target="slide2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1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0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0.xml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clubsamateurs@le64.f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 dispositif </a:t>
            </a:r>
            <a:br>
              <a:rPr lang="fr-FR" dirty="0"/>
            </a:br>
            <a:r>
              <a:rPr lang="fr-FR" dirty="0"/>
              <a:t>« Clubs amateurs »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3999" y="5065713"/>
            <a:ext cx="3657601" cy="649287"/>
          </a:xfrm>
        </p:spPr>
        <p:txBody>
          <a:bodyPr/>
          <a:lstStyle/>
          <a:p>
            <a:r>
              <a:rPr lang="fr-FR" dirty="0"/>
              <a:t>Comment ça marche ?</a:t>
            </a:r>
          </a:p>
        </p:txBody>
      </p:sp>
    </p:spTree>
    <p:extLst>
      <p:ext uri="{BB962C8B-B14F-4D97-AF65-F5344CB8AC3E}">
        <p14:creationId xmlns:p14="http://schemas.microsoft.com/office/powerpoint/2010/main" val="422251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14400" y="3296093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 =&gt; Compléter la première page du dossier et l’envoyer par mail, accompagné de votre RIB au format PDF à l’adresse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clubsamateurs@le64.fr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PDF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5864" y="5549695"/>
            <a:ext cx="779168" cy="779168"/>
          </a:xfrm>
          <a:prstGeom prst="rect">
            <a:avLst/>
          </a:prstGeom>
        </p:spPr>
      </p:pic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/>
          <a:p>
            <a:r>
              <a:rPr lang="fr-FR" dirty="0"/>
              <a:t>Une procédure en deux étapes : </a:t>
            </a:r>
            <a:br>
              <a:rPr lang="fr-FR" dirty="0"/>
            </a:br>
            <a:r>
              <a:rPr lang="fr-FR" sz="3200" dirty="0"/>
              <a:t>1) La pré-inscription dès le 1</a:t>
            </a:r>
            <a:r>
              <a:rPr lang="fr-FR" sz="3200" baseline="30000" dirty="0"/>
              <a:t>er</a:t>
            </a:r>
            <a:r>
              <a:rPr lang="fr-FR" sz="3200" dirty="0"/>
              <a:t> mai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03497" y="3817221"/>
            <a:ext cx="1180209" cy="1514632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035788" y="4109891"/>
            <a:ext cx="659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P1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699617" y="4273828"/>
            <a:ext cx="4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97906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"/>
    </mc:Choice>
    <mc:Fallback xmlns="">
      <p:transition spd="slow" advClick="0" advTm="25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14400" y="3296093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 =&gt; Compléter la première page du dossier et l’envoyer par mail, accompagné de votre RIB au format PDF à l’adresse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clubsamateurs@le64.fr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3032" y="3832946"/>
            <a:ext cx="1082748" cy="1082748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PDF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0206" y="4900984"/>
            <a:ext cx="779168" cy="779168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9009322" y="4189654"/>
            <a:ext cx="2594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clubsamateurs@le64.fr</a:t>
            </a:r>
          </a:p>
        </p:txBody>
      </p:sp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/>
          <a:p>
            <a:r>
              <a:rPr lang="fr-FR" dirty="0"/>
              <a:t>Une procédure en deux étapes : </a:t>
            </a:r>
            <a:br>
              <a:rPr lang="fr-FR" dirty="0"/>
            </a:br>
            <a:r>
              <a:rPr lang="fr-FR" sz="3200" dirty="0"/>
              <a:t>1) La pré-inscription dès le 1</a:t>
            </a:r>
            <a:r>
              <a:rPr lang="fr-FR" sz="3200" baseline="30000" dirty="0"/>
              <a:t>er</a:t>
            </a:r>
            <a:r>
              <a:rPr lang="fr-FR" sz="3200" dirty="0"/>
              <a:t> mai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03497" y="3817221"/>
            <a:ext cx="1180209" cy="1514632"/>
          </a:xfrm>
          <a:prstGeom prst="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1035788" y="4109891"/>
            <a:ext cx="659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P1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2699617" y="4273828"/>
            <a:ext cx="4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825764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>
          <a:xfrm>
            <a:off x="210065" y="1458094"/>
            <a:ext cx="11800703" cy="4545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2 =&gt; Compléter toutes les pages du dossier et l’envoyer par voie postale à votre comité départemental ou s’il n’existe pas au Comité Départemental Olympique et Sportif.</a:t>
            </a:r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38200" y="-1569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Une procédure en deux étapes : </a:t>
            </a:r>
            <a:br>
              <a:rPr lang="fr-FR" dirty="0"/>
            </a:br>
            <a:endParaRPr lang="fr-FR" sz="3200" dirty="0"/>
          </a:p>
        </p:txBody>
      </p:sp>
      <p:sp>
        <p:nvSpPr>
          <p:cNvPr id="9" name="ZoneTexte 8"/>
          <p:cNvSpPr txBox="1"/>
          <p:nvPr/>
        </p:nvSpPr>
        <p:spPr>
          <a:xfrm>
            <a:off x="838200" y="647083"/>
            <a:ext cx="804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2) L’inscription avant le </a:t>
            </a:r>
            <a:r>
              <a:rPr lang="fr-FR" sz="3200" dirty="0">
                <a:solidFill>
                  <a:schemeClr val="bg1"/>
                </a:solidFill>
              </a:rPr>
              <a:t>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juin</a:t>
            </a:r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81939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35663" y="3277762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403498" y="3907374"/>
            <a:ext cx="914400" cy="1008320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23707" y="4041742"/>
            <a:ext cx="595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papier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1555898" y="4059774"/>
            <a:ext cx="914400" cy="100832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708298" y="4212174"/>
            <a:ext cx="914400" cy="1008320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1860698" y="4364574"/>
            <a:ext cx="914400" cy="1008320"/>
          </a:xfrm>
          <a:prstGeom prst="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2013098" y="4516974"/>
            <a:ext cx="914400" cy="1008320"/>
          </a:xfrm>
          <a:prstGeom prst="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Espace réservé du contenu 2"/>
          <p:cNvSpPr txBox="1">
            <a:spLocks/>
          </p:cNvSpPr>
          <p:nvPr/>
        </p:nvSpPr>
        <p:spPr>
          <a:xfrm>
            <a:off x="210065" y="1458094"/>
            <a:ext cx="11800703" cy="4545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2 =&gt; Compléter toutes les pages du dossier et l’envoyer par voie postale à votre comité départemental ou s’il n’existe pas au Comité Départemental Olympique et Sportif.</a:t>
            </a: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838200" y="-22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Une procédure en deux étapes : </a:t>
            </a:r>
            <a:br>
              <a:rPr lang="fr-FR" dirty="0"/>
            </a:br>
            <a:endParaRPr lang="fr-FR" sz="3200" dirty="0"/>
          </a:p>
        </p:txBody>
      </p:sp>
      <p:sp>
        <p:nvSpPr>
          <p:cNvPr id="28" name="ZoneTexte 27"/>
          <p:cNvSpPr txBox="1"/>
          <p:nvPr/>
        </p:nvSpPr>
        <p:spPr>
          <a:xfrm>
            <a:off x="838200" y="647083"/>
            <a:ext cx="804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2) L’inscription avant le </a:t>
            </a:r>
            <a:r>
              <a:rPr lang="fr-FR" sz="3200" dirty="0">
                <a:solidFill>
                  <a:schemeClr val="bg1"/>
                </a:solidFill>
              </a:rPr>
              <a:t>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juin</a:t>
            </a:r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93648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35663" y="3277762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23707" y="4041742"/>
            <a:ext cx="595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papier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5" name="Image 2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151" y="5769880"/>
            <a:ext cx="693806" cy="792730"/>
          </a:xfrm>
          <a:prstGeom prst="rect">
            <a:avLst/>
          </a:prstGeom>
        </p:spPr>
      </p:pic>
      <p:sp>
        <p:nvSpPr>
          <p:cNvPr id="27" name="Espace réservé du contenu 2"/>
          <p:cNvSpPr txBox="1">
            <a:spLocks/>
          </p:cNvSpPr>
          <p:nvPr/>
        </p:nvSpPr>
        <p:spPr>
          <a:xfrm>
            <a:off x="210065" y="1458094"/>
            <a:ext cx="11800703" cy="4545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2 =&gt; Compléter toutes les pages du dossier et l’envoyer par voie postale à votre comité départemental ou s’il n’existe pas au Comité Départemental Olympique et Sportif.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838200" y="-22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Une procédure en deux étapes : </a:t>
            </a:r>
            <a:br>
              <a:rPr lang="fr-FR" dirty="0"/>
            </a:br>
            <a:endParaRPr lang="fr-FR" sz="3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838200" y="647083"/>
            <a:ext cx="804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2) L’inscription avant le </a:t>
            </a:r>
            <a:r>
              <a:rPr lang="fr-FR" sz="3200" dirty="0">
                <a:solidFill>
                  <a:schemeClr val="bg1"/>
                </a:solidFill>
              </a:rPr>
              <a:t>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juin</a:t>
            </a:r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403498" y="3907374"/>
            <a:ext cx="914400" cy="100832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555898" y="4059774"/>
            <a:ext cx="914400" cy="1008320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708298" y="4212174"/>
            <a:ext cx="914400" cy="1008320"/>
          </a:xfrm>
          <a:prstGeom prst="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860698" y="4364574"/>
            <a:ext cx="914400" cy="1008320"/>
          </a:xfrm>
          <a:prstGeom prst="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013098" y="4516974"/>
            <a:ext cx="914400" cy="1008320"/>
          </a:xfrm>
          <a:prstGeom prst="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608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35663" y="3277762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23707" y="4041742"/>
            <a:ext cx="595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papier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007" y="5840209"/>
            <a:ext cx="693806" cy="792730"/>
          </a:xfrm>
          <a:prstGeom prst="rect">
            <a:avLst/>
          </a:prstGeom>
        </p:spPr>
      </p:pic>
      <p:sp>
        <p:nvSpPr>
          <p:cNvPr id="26" name="Espace réservé du contenu 2"/>
          <p:cNvSpPr txBox="1">
            <a:spLocks/>
          </p:cNvSpPr>
          <p:nvPr/>
        </p:nvSpPr>
        <p:spPr>
          <a:xfrm>
            <a:off x="210065" y="1458094"/>
            <a:ext cx="11800703" cy="4545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2 =&gt; Compléter toutes les pages du dossier et l’envoyer par voie postale à votre comité départemental ou s’il n’existe pas au Comité Départemental Olympique et Sportif.</a:t>
            </a:r>
          </a:p>
        </p:txBody>
      </p:sp>
      <p:sp>
        <p:nvSpPr>
          <p:cNvPr id="27" name="Titre 1"/>
          <p:cNvSpPr txBox="1">
            <a:spLocks/>
          </p:cNvSpPr>
          <p:nvPr/>
        </p:nvSpPr>
        <p:spPr>
          <a:xfrm>
            <a:off x="838200" y="-22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Une procédure en deux étapes : </a:t>
            </a:r>
            <a:br>
              <a:rPr lang="fr-FR" dirty="0"/>
            </a:br>
            <a:endParaRPr lang="fr-FR" sz="3200" dirty="0"/>
          </a:p>
        </p:txBody>
      </p:sp>
      <p:sp>
        <p:nvSpPr>
          <p:cNvPr id="28" name="ZoneTexte 27"/>
          <p:cNvSpPr txBox="1"/>
          <p:nvPr/>
        </p:nvSpPr>
        <p:spPr>
          <a:xfrm>
            <a:off x="838200" y="647083"/>
            <a:ext cx="804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2) L’inscription avant le </a:t>
            </a:r>
            <a:r>
              <a:rPr lang="fr-FR" sz="3200" dirty="0">
                <a:solidFill>
                  <a:schemeClr val="bg1"/>
                </a:solidFill>
              </a:rPr>
              <a:t>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juin</a:t>
            </a:r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03498" y="3907374"/>
            <a:ext cx="914400" cy="100832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555898" y="4059774"/>
            <a:ext cx="914400" cy="1008320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708298" y="4212174"/>
            <a:ext cx="914400" cy="1008320"/>
          </a:xfrm>
          <a:prstGeom prst="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860698" y="4364574"/>
            <a:ext cx="914400" cy="1008320"/>
          </a:xfrm>
          <a:prstGeom prst="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2013098" y="4516974"/>
            <a:ext cx="914400" cy="1008320"/>
          </a:xfrm>
          <a:prstGeom prst="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58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35663" y="3591530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23707" y="4041742"/>
            <a:ext cx="595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papier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964" y="5375245"/>
            <a:ext cx="2238687" cy="1090825"/>
          </a:xfrm>
          <a:prstGeom prst="rect">
            <a:avLst/>
          </a:prstGeom>
        </p:spPr>
      </p:pic>
      <p:sp>
        <p:nvSpPr>
          <p:cNvPr id="25" name="Espace réservé du contenu 2"/>
          <p:cNvSpPr txBox="1">
            <a:spLocks/>
          </p:cNvSpPr>
          <p:nvPr/>
        </p:nvSpPr>
        <p:spPr>
          <a:xfrm>
            <a:off x="210065" y="1458094"/>
            <a:ext cx="11800703" cy="4915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2 =&gt; Compléter toutes les pages du dossier et l’envoyer par voie postale à votre comité départemental ou s’il n’existe pas au Comité Départemental Olympique et Sportif.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>
                <a:solidFill>
                  <a:schemeClr val="accent2"/>
                </a:solidFill>
              </a:rPr>
              <a:t>Celui-ci le contrôlera et adressera au Département les dossiers validés pour instruction</a:t>
            </a:r>
            <a:r>
              <a:rPr lang="fr-FR" dirty="0"/>
              <a:t> </a:t>
            </a:r>
          </a:p>
        </p:txBody>
      </p:sp>
      <p:sp>
        <p:nvSpPr>
          <p:cNvPr id="26" name="Titre 1"/>
          <p:cNvSpPr txBox="1">
            <a:spLocks/>
          </p:cNvSpPr>
          <p:nvPr/>
        </p:nvSpPr>
        <p:spPr>
          <a:xfrm>
            <a:off x="838200" y="-22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Une procédure en deux étapes : </a:t>
            </a:r>
            <a:br>
              <a:rPr lang="fr-FR" dirty="0"/>
            </a:br>
            <a:endParaRPr lang="fr-FR" sz="3200" dirty="0"/>
          </a:p>
        </p:txBody>
      </p:sp>
      <p:sp>
        <p:nvSpPr>
          <p:cNvPr id="27" name="ZoneTexte 26"/>
          <p:cNvSpPr txBox="1"/>
          <p:nvPr/>
        </p:nvSpPr>
        <p:spPr>
          <a:xfrm>
            <a:off x="838200" y="647083"/>
            <a:ext cx="804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2) L’inscription avant le </a:t>
            </a:r>
            <a:r>
              <a:rPr lang="fr-FR" sz="3200" dirty="0">
                <a:solidFill>
                  <a:schemeClr val="bg1"/>
                </a:solidFill>
              </a:rPr>
              <a:t>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juin</a:t>
            </a:r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403498" y="3907374"/>
            <a:ext cx="914400" cy="1008320"/>
          </a:xfrm>
          <a:prstGeom prst="rect">
            <a:avLst/>
          </a:prstGeom>
          <a:blipFill dpi="0"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555898" y="4059774"/>
            <a:ext cx="914400" cy="1008320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708298" y="4212174"/>
            <a:ext cx="914400" cy="1008320"/>
          </a:xfrm>
          <a:prstGeom prst="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860698" y="4364574"/>
            <a:ext cx="914400" cy="1008320"/>
          </a:xfrm>
          <a:prstGeom prst="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2013098" y="4516974"/>
            <a:ext cx="914400" cy="1008320"/>
          </a:xfrm>
          <a:prstGeom prst="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3990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35663" y="3573602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723707" y="4041742"/>
            <a:ext cx="595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papier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964" y="5375245"/>
            <a:ext cx="2238687" cy="1090825"/>
          </a:xfrm>
          <a:prstGeom prst="rect">
            <a:avLst/>
          </a:prstGeom>
        </p:spPr>
      </p:pic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7519" y="5769880"/>
            <a:ext cx="693806" cy="792730"/>
          </a:xfrm>
          <a:prstGeom prst="rect">
            <a:avLst/>
          </a:prstGeom>
        </p:spPr>
      </p:pic>
      <p:sp>
        <p:nvSpPr>
          <p:cNvPr id="27" name="Espace réservé du contenu 2"/>
          <p:cNvSpPr txBox="1">
            <a:spLocks/>
          </p:cNvSpPr>
          <p:nvPr/>
        </p:nvSpPr>
        <p:spPr>
          <a:xfrm>
            <a:off x="210065" y="1458094"/>
            <a:ext cx="11800703" cy="4545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2 =&gt; Compléter toutes les pages du dossier et l’envoyer par voie postale à votre comité départemental ou s’il n’existe pas au Comité Départemental Olympique et Sportif.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>
                <a:solidFill>
                  <a:schemeClr val="accent2"/>
                </a:solidFill>
              </a:rPr>
              <a:t>Celui-ci le contrôlera et adressera au Département les dossiers validés pour instruction</a:t>
            </a:r>
            <a:r>
              <a:rPr lang="fr-FR" dirty="0"/>
              <a:t> 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838200" y="-22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Une procédure en deux étapes : </a:t>
            </a:r>
            <a:br>
              <a:rPr lang="fr-FR" dirty="0"/>
            </a:br>
            <a:endParaRPr lang="fr-FR" sz="3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838200" y="647083"/>
            <a:ext cx="804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2) L’inscription avant le </a:t>
            </a:r>
            <a:r>
              <a:rPr lang="fr-FR" sz="3200" dirty="0">
                <a:solidFill>
                  <a:schemeClr val="bg1"/>
                </a:solidFill>
              </a:rPr>
              <a:t>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juin</a:t>
            </a:r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03498" y="3907374"/>
            <a:ext cx="914400" cy="1008320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555898" y="4059774"/>
            <a:ext cx="914400" cy="1008320"/>
          </a:xfrm>
          <a:prstGeom prst="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708298" y="4212174"/>
            <a:ext cx="914400" cy="1008320"/>
          </a:xfrm>
          <a:prstGeom prst="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860698" y="4364574"/>
            <a:ext cx="914400" cy="1008320"/>
          </a:xfrm>
          <a:prstGeom prst="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013098" y="4516974"/>
            <a:ext cx="914400" cy="1008320"/>
          </a:xfrm>
          <a:prstGeom prst="rect">
            <a:avLst/>
          </a:prstGeom>
          <a:blipFill dpi="0"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328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500"/>
    </mc:Choice>
    <mc:Fallback xmlns="">
      <p:transition spd="slow" advClick="0" advTm="5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35663" y="3573600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325" y="3832946"/>
            <a:ext cx="1082748" cy="1082748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723707" y="4041742"/>
            <a:ext cx="595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papier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4964" y="5375245"/>
            <a:ext cx="2238687" cy="1090825"/>
          </a:xfrm>
          <a:prstGeom prst="rect">
            <a:avLst/>
          </a:prstGeom>
        </p:spPr>
      </p:pic>
      <p:pic>
        <p:nvPicPr>
          <p:cNvPr id="27" name="Image 2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1310" y="5220494"/>
            <a:ext cx="693806" cy="792730"/>
          </a:xfrm>
          <a:prstGeom prst="rect">
            <a:avLst/>
          </a:prstGeom>
        </p:spPr>
      </p:pic>
      <p:sp>
        <p:nvSpPr>
          <p:cNvPr id="26" name="Espace réservé du contenu 2"/>
          <p:cNvSpPr txBox="1">
            <a:spLocks/>
          </p:cNvSpPr>
          <p:nvPr/>
        </p:nvSpPr>
        <p:spPr>
          <a:xfrm>
            <a:off x="210065" y="1458094"/>
            <a:ext cx="11800703" cy="4545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/>
              <a:t>2 =&gt; Compléter toutes les pages du dossier et l’envoyer par voie postale à votre comité départemental ou s’il n’existe pas au Comité Départemental Olympique et Sportif.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>
                <a:solidFill>
                  <a:schemeClr val="accent2"/>
                </a:solidFill>
              </a:rPr>
              <a:t>Celui-ci le contrôlera et adressera au Département les dossiers validés pour instruction</a:t>
            </a:r>
            <a:r>
              <a:rPr lang="fr-FR" dirty="0"/>
              <a:t> 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838200" y="-22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Une procédure en deux étapes : </a:t>
            </a:r>
            <a:br>
              <a:rPr lang="fr-FR" dirty="0"/>
            </a:br>
            <a:endParaRPr lang="fr-FR" sz="3200" dirty="0"/>
          </a:p>
        </p:txBody>
      </p:sp>
      <p:sp>
        <p:nvSpPr>
          <p:cNvPr id="29" name="ZoneTexte 28"/>
          <p:cNvSpPr txBox="1"/>
          <p:nvPr/>
        </p:nvSpPr>
        <p:spPr>
          <a:xfrm>
            <a:off x="838200" y="647083"/>
            <a:ext cx="804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2) L’inscription avant le </a:t>
            </a:r>
            <a:r>
              <a:rPr lang="fr-FR" sz="3200" dirty="0">
                <a:solidFill>
                  <a:schemeClr val="bg1"/>
                </a:solidFill>
              </a:rPr>
              <a:t>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juin</a:t>
            </a:r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03498" y="3907374"/>
            <a:ext cx="914400" cy="1008320"/>
          </a:xfrm>
          <a:prstGeom prst="rect">
            <a:avLst/>
          </a:prstGeom>
          <a:blipFill dpi="0"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1555898" y="4059774"/>
            <a:ext cx="914400" cy="1008320"/>
          </a:xfrm>
          <a:prstGeom prst="rect">
            <a:avLst/>
          </a:prstGeom>
          <a:blipFill dpi="0"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1708298" y="4212174"/>
            <a:ext cx="914400" cy="1008320"/>
          </a:xfrm>
          <a:prstGeom prst="rect">
            <a:avLst/>
          </a:prstGeom>
          <a:blipFill dpi="0"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Rectangle 31"/>
          <p:cNvSpPr/>
          <p:nvPr/>
        </p:nvSpPr>
        <p:spPr>
          <a:xfrm>
            <a:off x="1860698" y="4364574"/>
            <a:ext cx="914400" cy="1008320"/>
          </a:xfrm>
          <a:prstGeom prst="rect">
            <a:avLst/>
          </a:prstGeom>
          <a:blipFill dpi="0" rotWithShape="1"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2013098" y="4516974"/>
            <a:ext cx="914400" cy="1008320"/>
          </a:xfrm>
          <a:prstGeom prst="rect">
            <a:avLst/>
          </a:prstGeom>
          <a:blipFill dpi="0"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884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</p:spTree>
    <p:extLst>
      <p:ext uri="{BB962C8B-B14F-4D97-AF65-F5344CB8AC3E}">
        <p14:creationId xmlns:p14="http://schemas.microsoft.com/office/powerpoint/2010/main" val="2270995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>
            <a:hlinkClick r:id="rId2"/>
          </p:cNvPr>
          <p:cNvSpPr/>
          <p:nvPr/>
        </p:nvSpPr>
        <p:spPr>
          <a:xfrm>
            <a:off x="5400675" y="3484562"/>
            <a:ext cx="1390650" cy="13144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Télécharger le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74281"/>
          </a:xfrm>
        </p:spPr>
        <p:txBody>
          <a:bodyPr/>
          <a:lstStyle/>
          <a:p>
            <a:pPr marL="0" indent="0">
              <a:buNone/>
            </a:pPr>
            <a:r>
              <a:rPr lang="fr-FR" dirty="0"/>
              <a:t>Pour télécharger le dossier de demande d’aide au dispositif </a:t>
            </a:r>
          </a:p>
          <a:p>
            <a:pPr marL="0" indent="0">
              <a:buNone/>
            </a:pPr>
            <a:r>
              <a:rPr lang="fr-FR" dirty="0"/>
              <a:t>« Clubs amateurs », rendez-vous sur notre site…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>
          <a:xfrm>
            <a:off x="838200" y="3368675"/>
            <a:ext cx="10515600" cy="1546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endParaRPr lang="fr-FR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fr-FR" dirty="0">
                <a:hlinkClick r:id="rId2"/>
              </a:rPr>
              <a:t>Ici !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3642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Page 1 : Les informations administratives du club</a:t>
            </a:r>
          </a:p>
          <a:p>
            <a:pPr marL="0" indent="0">
              <a:buNone/>
            </a:pPr>
            <a:r>
              <a:rPr lang="fr-FR" dirty="0"/>
              <a:t>Page 2 : Les effectifs du club </a:t>
            </a:r>
            <a:endParaRPr lang="fr-FR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fr-FR" dirty="0"/>
              <a:t>Page 2 : Rappel des règles d’intervention</a:t>
            </a:r>
          </a:p>
          <a:p>
            <a:pPr marL="0" indent="0">
              <a:buNone/>
            </a:pPr>
            <a:r>
              <a:rPr lang="fr-FR" dirty="0"/>
              <a:t>Page 2 : </a:t>
            </a:r>
            <a:r>
              <a:rPr lang="fr-FR" b="1" dirty="0">
                <a:solidFill>
                  <a:schemeClr val="tx1"/>
                </a:solidFill>
                <a:hlinkClick r:id="rId2" action="ppaction://hlinksldjump"/>
              </a:rPr>
              <a:t>La formation</a:t>
            </a:r>
            <a:r>
              <a:rPr lang="fr-FR" b="1" dirty="0">
                <a:solidFill>
                  <a:schemeClr val="tx1"/>
                </a:solidFill>
              </a:rPr>
              <a:t>*</a:t>
            </a:r>
            <a:r>
              <a:rPr lang="fr-FR" dirty="0"/>
              <a:t>  fédérale qualifiante des cadres bénévoles</a:t>
            </a:r>
          </a:p>
          <a:p>
            <a:pPr marL="0" indent="0">
              <a:buNone/>
            </a:pPr>
            <a:r>
              <a:rPr lang="fr-FR" dirty="0"/>
              <a:t>Page 3 : L’acquisition de </a:t>
            </a:r>
            <a:r>
              <a:rPr lang="fr-FR" b="1" dirty="0">
                <a:solidFill>
                  <a:schemeClr val="tx1"/>
                </a:solidFill>
                <a:hlinkClick r:id="rId3" action="ppaction://hlinksldjump"/>
              </a:rPr>
              <a:t>matériels</a:t>
            </a:r>
            <a:r>
              <a:rPr lang="fr-FR" b="1" dirty="0">
                <a:solidFill>
                  <a:schemeClr val="tx1"/>
                </a:solidFill>
              </a:rPr>
              <a:t>*</a:t>
            </a:r>
            <a:r>
              <a:rPr lang="fr-FR" dirty="0"/>
              <a:t> sportifs </a:t>
            </a:r>
          </a:p>
          <a:p>
            <a:pPr marL="0" indent="0">
              <a:buNone/>
            </a:pPr>
            <a:r>
              <a:rPr lang="fr-FR" dirty="0"/>
              <a:t>Page 3&amp;4 : </a:t>
            </a:r>
            <a:r>
              <a:rPr lang="fr-FR" b="1" dirty="0">
                <a:solidFill>
                  <a:schemeClr val="tx1"/>
                </a:solidFill>
                <a:hlinkClick r:id="rId4" action="ppaction://hlinksldjump"/>
              </a:rPr>
              <a:t>Les déplacements</a:t>
            </a:r>
            <a:r>
              <a:rPr lang="fr-FR" b="1" dirty="0">
                <a:solidFill>
                  <a:schemeClr val="tx1"/>
                </a:solidFill>
              </a:rPr>
              <a:t>* </a:t>
            </a:r>
            <a:r>
              <a:rPr lang="fr-FR" dirty="0"/>
              <a:t>des -18ans aux championnats 		     national ou régional, hors département</a:t>
            </a:r>
          </a:p>
          <a:p>
            <a:pPr marL="0" indent="0">
              <a:buNone/>
            </a:pPr>
            <a:r>
              <a:rPr lang="fr-FR" dirty="0"/>
              <a:t>Page 4 : </a:t>
            </a:r>
            <a:r>
              <a:rPr lang="fr-FR" b="1" dirty="0">
                <a:solidFill>
                  <a:schemeClr val="tx1"/>
                </a:solidFill>
                <a:hlinkClick r:id="rId5" action="ppaction://hlinksldjump"/>
              </a:rPr>
              <a:t>les clubs nationaux</a:t>
            </a:r>
            <a:r>
              <a:rPr lang="fr-FR" b="1" dirty="0">
                <a:solidFill>
                  <a:schemeClr val="tx1"/>
                </a:solidFill>
              </a:rPr>
              <a:t>*</a:t>
            </a:r>
          </a:p>
          <a:p>
            <a:pPr marL="0" indent="0">
              <a:buNone/>
            </a:pPr>
            <a:r>
              <a:rPr lang="fr-FR" dirty="0"/>
              <a:t>Page 5 : </a:t>
            </a:r>
            <a:r>
              <a:rPr lang="fr-FR" b="1" dirty="0">
                <a:hlinkClick r:id="rId6" action="ppaction://hlinksldjump"/>
              </a:rPr>
              <a:t>la fiche individuelle de formation</a:t>
            </a:r>
            <a:r>
              <a:rPr lang="fr-FR" b="1" dirty="0">
                <a:solidFill>
                  <a:schemeClr val="tx1"/>
                </a:solidFill>
              </a:rPr>
              <a:t>* </a:t>
            </a:r>
            <a:r>
              <a:rPr lang="fr-FR" dirty="0"/>
              <a:t>aux brevets fédéraux</a:t>
            </a:r>
          </a:p>
          <a:p>
            <a:pPr marL="0" indent="0">
              <a:buNone/>
            </a:pPr>
            <a:r>
              <a:rPr lang="fr-FR" dirty="0"/>
              <a:t>Page 5 : la validation de votre comité sportif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38200" y="6176963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*</a:t>
            </a:r>
            <a:r>
              <a:rPr lang="fr-FR" sz="1400" i="1" dirty="0"/>
              <a:t>cliquez sur le lien pour accéder directement à la page correspondante</a:t>
            </a:r>
            <a:endParaRPr lang="fr-FR" sz="1400" b="1" i="1" dirty="0"/>
          </a:p>
        </p:txBody>
      </p:sp>
      <p:sp>
        <p:nvSpPr>
          <p:cNvPr id="5" name="Ellipse 4">
            <a:hlinkClick r:id="rId7" action="ppaction://hlinksldjump"/>
          </p:cNvPr>
          <p:cNvSpPr/>
          <p:nvPr/>
        </p:nvSpPr>
        <p:spPr>
          <a:xfrm>
            <a:off x="10757563" y="314365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>
            <a:hlinkClick r:id="rId7" action="ppaction://hlinksldjump"/>
          </p:cNvPr>
          <p:cNvSpPr txBox="1"/>
          <p:nvPr/>
        </p:nvSpPr>
        <p:spPr>
          <a:xfrm>
            <a:off x="10757563" y="322480"/>
            <a:ext cx="121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au début</a:t>
            </a:r>
          </a:p>
          <a:p>
            <a:pPr algn="ctr"/>
            <a:r>
              <a:rPr lang="fr-FR" dirty="0"/>
              <a:t>au diapo</a:t>
            </a:r>
          </a:p>
        </p:txBody>
      </p:sp>
    </p:spTree>
    <p:extLst>
      <p:ext uri="{BB962C8B-B14F-4D97-AF65-F5344CB8AC3E}">
        <p14:creationId xmlns:p14="http://schemas.microsoft.com/office/powerpoint/2010/main" val="23578574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52168"/>
            <a:ext cx="10515600" cy="508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1 : Les informations administratives du club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03009" y="2388357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Il vous suffit de renseigner les informations concernant votre club.</a:t>
            </a:r>
          </a:p>
          <a:p>
            <a:r>
              <a:rPr lang="fr-FR" dirty="0"/>
              <a:t>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603009" y="3034688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Renseignez bien les 14 chiffres de votre </a:t>
            </a:r>
            <a:r>
              <a:rPr lang="fr-FR" b="1" dirty="0"/>
              <a:t>numéro SIRET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603009" y="3681019"/>
            <a:ext cx="7533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Pensez à joindre </a:t>
            </a:r>
            <a:r>
              <a:rPr lang="fr-FR" b="1" dirty="0"/>
              <a:t>votre RIB </a:t>
            </a:r>
            <a:r>
              <a:rPr lang="fr-FR" dirty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au format PDF lors de l’envoi de cette 1</a:t>
            </a:r>
            <a:r>
              <a:rPr lang="fr-FR" baseline="30000" dirty="0"/>
              <a:t>ère</a:t>
            </a:r>
            <a:r>
              <a:rPr lang="fr-FR" dirty="0"/>
              <a:t> page au Département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au format papier, joint à ce dossier, lors de l’envoi du dossier complet à votre comité sportif départemental</a:t>
            </a:r>
          </a:p>
        </p:txBody>
      </p:sp>
      <p:sp>
        <p:nvSpPr>
          <p:cNvPr id="8" name="Flèche droite rayée 7"/>
          <p:cNvSpPr/>
          <p:nvPr/>
        </p:nvSpPr>
        <p:spPr>
          <a:xfrm>
            <a:off x="11136573" y="55054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hlinkClick r:id="rId2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hlinkClick r:id="rId2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1CF70CD4-027F-8083-22CA-6A011F6B6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27" y="1632271"/>
            <a:ext cx="3222270" cy="4580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854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52169"/>
            <a:ext cx="10515600" cy="5217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2 : Les effectifs du club</a:t>
            </a:r>
          </a:p>
        </p:txBody>
      </p:sp>
      <p:sp>
        <p:nvSpPr>
          <p:cNvPr id="6" name="Flèche droite rayée 5"/>
          <p:cNvSpPr/>
          <p:nvPr/>
        </p:nvSpPr>
        <p:spPr>
          <a:xfrm>
            <a:off x="11136573" y="55054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372" y="2704151"/>
            <a:ext cx="7558718" cy="2531237"/>
          </a:xfrm>
          <a:prstGeom prst="rect">
            <a:avLst/>
          </a:prstGeom>
        </p:spPr>
      </p:pic>
      <p:sp>
        <p:nvSpPr>
          <p:cNvPr id="15" name="Ellipse 14">
            <a:hlinkClick r:id="rId3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hlinkClick r:id="rId3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1184588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52169"/>
            <a:ext cx="10515600" cy="603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2 : La formation fédérale qualifiante des cadres bénévoles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03009" y="1888857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tableau est à compléter si vous entrez dans le cadre d’intervention départemental, à savoir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75969" y="3877382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 Département </a:t>
            </a:r>
            <a:r>
              <a:rPr lang="fr-FR" dirty="0"/>
              <a:t>rembourse les frais engagés par le club à concurrence de 70% du coût global de la formation.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75969" y="4733145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 plafond </a:t>
            </a:r>
            <a:r>
              <a:rPr lang="fr-FR" dirty="0"/>
              <a:t>de financement est de 2 500 euros par an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875969" y="2744620"/>
            <a:ext cx="7533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Les frais d’obtention de </a:t>
            </a:r>
            <a:r>
              <a:rPr lang="fr-FR" dirty="0"/>
              <a:t>: brevets fédéraux, formations complémentaires et de juges arbitres, sanctionnés par l’obtention d’un diplôme, à l’exclusion des brevets professionnels.</a:t>
            </a:r>
          </a:p>
        </p:txBody>
      </p:sp>
      <p:sp>
        <p:nvSpPr>
          <p:cNvPr id="9" name="Flèche droite rayée 8"/>
          <p:cNvSpPr/>
          <p:nvPr/>
        </p:nvSpPr>
        <p:spPr>
          <a:xfrm>
            <a:off x="11136573" y="50059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4" y="5651995"/>
            <a:ext cx="962721" cy="962721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161533" y="5810189"/>
            <a:ext cx="2953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Sont exclues :</a:t>
            </a:r>
          </a:p>
          <a:p>
            <a:r>
              <a:rPr lang="fr-FR" dirty="0">
                <a:solidFill>
                  <a:srgbClr val="FF0000"/>
                </a:solidFill>
              </a:rPr>
              <a:t>Les formations des salariés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977" y="5651995"/>
            <a:ext cx="892265" cy="804525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956854" y="5810189"/>
            <a:ext cx="355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Joindre obligatoirement :</a:t>
            </a:r>
          </a:p>
          <a:p>
            <a:r>
              <a:rPr lang="fr-FR" dirty="0">
                <a:solidFill>
                  <a:srgbClr val="000000"/>
                </a:solidFill>
              </a:rPr>
              <a:t>La fiche individuelle de formation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4" y="2694555"/>
            <a:ext cx="3466307" cy="18917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Ellipse 14">
            <a:hlinkClick r:id="rId5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hlinkClick r:id="rId5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94909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 animBg="1"/>
      <p:bldP spid="11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52169"/>
            <a:ext cx="10515600" cy="603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2 : La formation fédérale qualifiante des cadres bénévoles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03009" y="1888857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tableau est à compléter si vous entrez dans le cadre d’intervention départemental, à savoir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75969" y="3877382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 Département </a:t>
            </a:r>
            <a:r>
              <a:rPr lang="fr-FR" dirty="0"/>
              <a:t>rembourse les frais engagés par le club à concurrence de 70% du coût global de la formation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75969" y="4733145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 plafond </a:t>
            </a:r>
            <a:r>
              <a:rPr lang="fr-FR" dirty="0"/>
              <a:t>de financement est de 2 500 euros par an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875969" y="2744620"/>
            <a:ext cx="7533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Les frais d’obtention de </a:t>
            </a:r>
            <a:r>
              <a:rPr lang="fr-FR" dirty="0"/>
              <a:t>: brevets fédéraux, formations complémentaires et de juges arbitres, sanctionnés par l’obtention d’un diplôme, à l’exclusion des brevets professionnels.</a:t>
            </a:r>
          </a:p>
        </p:txBody>
      </p:sp>
      <p:sp>
        <p:nvSpPr>
          <p:cNvPr id="9" name="Flèche droite rayée 8"/>
          <p:cNvSpPr/>
          <p:nvPr/>
        </p:nvSpPr>
        <p:spPr>
          <a:xfrm>
            <a:off x="11136573" y="50059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4" y="5651995"/>
            <a:ext cx="962721" cy="962721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1161533" y="5810189"/>
            <a:ext cx="29532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Sont exclues :</a:t>
            </a:r>
          </a:p>
          <a:p>
            <a:r>
              <a:rPr lang="fr-FR" dirty="0">
                <a:solidFill>
                  <a:srgbClr val="FF0000"/>
                </a:solidFill>
              </a:rPr>
              <a:t>Les formations des salariés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977" y="5651995"/>
            <a:ext cx="892265" cy="804525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956854" y="5810189"/>
            <a:ext cx="355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Joindre obligatoirement :</a:t>
            </a:r>
          </a:p>
          <a:p>
            <a:r>
              <a:rPr lang="fr-FR" dirty="0">
                <a:solidFill>
                  <a:srgbClr val="000000"/>
                </a:solidFill>
              </a:rPr>
              <a:t>La fiche individuelle de formation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954" y="2694555"/>
            <a:ext cx="3466307" cy="189170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5" name="Ellipse 14">
            <a:hlinkClick r:id="rId5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hlinkClick r:id="rId5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479652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0"/>
    </mc:Choice>
    <mc:Fallback xmlns="">
      <p:transition spd="slow" advClick="0"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52169"/>
            <a:ext cx="10515600" cy="6036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5 : La formation fédérale qualifiante des cadres bénévoles</a:t>
            </a:r>
          </a:p>
        </p:txBody>
      </p:sp>
      <p:sp>
        <p:nvSpPr>
          <p:cNvPr id="9" name="Flèche droite rayée 8"/>
          <p:cNvSpPr/>
          <p:nvPr/>
        </p:nvSpPr>
        <p:spPr>
          <a:xfrm>
            <a:off x="11136573" y="50059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977" y="5651995"/>
            <a:ext cx="892265" cy="804525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6956854" y="5810189"/>
            <a:ext cx="3558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Joindre obligatoirement :</a:t>
            </a:r>
          </a:p>
          <a:p>
            <a:r>
              <a:rPr lang="fr-FR" dirty="0">
                <a:solidFill>
                  <a:srgbClr val="000000"/>
                </a:solidFill>
              </a:rPr>
              <a:t>La fiche individuelle de formation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603009" y="1888857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fiche individuelle de formation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603009" y="2466204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Merci de bien préciser la date d’obtention du diplôme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94" y="1818590"/>
            <a:ext cx="3228158" cy="4596283"/>
          </a:xfrm>
          <a:prstGeom prst="rect">
            <a:avLst/>
          </a:prstGeom>
        </p:spPr>
      </p:pic>
      <p:sp>
        <p:nvSpPr>
          <p:cNvPr id="11" name="Ellipse 10">
            <a:hlinkClick r:id="rId4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hlinkClick r:id="rId4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204817552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5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75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id="{B8F873C9-891E-FAF3-8ED2-FC3A6312D2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1" y="1934254"/>
            <a:ext cx="3598548" cy="2902478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52169"/>
            <a:ext cx="10515600" cy="5217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3 : L’acquisition de matériels sportifs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03009" y="1888857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tableau doit recenser les matériels sportifs à usage collectif éligibles qui sont les suivants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875969" y="3323384"/>
            <a:ext cx="7959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 matériel de sécurité </a:t>
            </a:r>
            <a:r>
              <a:rPr lang="fr-FR" dirty="0"/>
              <a:t>: ARVA, casque, gilet de sauvetage, baudrier…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875969" y="3902148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 matériel de gestion et pédagogique </a:t>
            </a:r>
            <a:r>
              <a:rPr lang="fr-FR" dirty="0"/>
              <a:t>: ordinateur, logiciels sportifs, matériel audiovisuel.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875969" y="2744620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b="1" dirty="0"/>
              <a:t>Le matériel éducatif </a:t>
            </a:r>
            <a:r>
              <a:rPr lang="fr-FR" dirty="0"/>
              <a:t>: kit initiation, but, panier mobile, etc…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114799" y="4757911"/>
            <a:ext cx="66004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Sont exclus : les consommables : balles, ballons, chasubles…, petit matériel de protection individuelle ou de réparation</a:t>
            </a:r>
          </a:p>
        </p:txBody>
      </p:sp>
      <p:sp>
        <p:nvSpPr>
          <p:cNvPr id="10" name="Flèche droite rayée 9"/>
          <p:cNvSpPr/>
          <p:nvPr/>
        </p:nvSpPr>
        <p:spPr>
          <a:xfrm>
            <a:off x="11136573" y="50059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1387550" y="5645578"/>
            <a:ext cx="510601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000000"/>
                </a:solidFill>
              </a:rPr>
              <a:t>Joindre impérativement la facture acquittée </a:t>
            </a:r>
          </a:p>
          <a:p>
            <a:r>
              <a:rPr lang="fr-FR" dirty="0">
                <a:solidFill>
                  <a:srgbClr val="000000"/>
                </a:solidFill>
              </a:rPr>
              <a:t>et au nom du club. </a:t>
            </a:r>
          </a:p>
          <a:p>
            <a:r>
              <a:rPr lang="fr-FR" dirty="0">
                <a:solidFill>
                  <a:srgbClr val="000000"/>
                </a:solidFill>
              </a:rPr>
              <a:t>La facture doit expressément préciser </a:t>
            </a:r>
          </a:p>
          <a:p>
            <a:r>
              <a:rPr lang="fr-FR" dirty="0">
                <a:solidFill>
                  <a:srgbClr val="000000"/>
                </a:solidFill>
              </a:rPr>
              <a:t>la nature du bien acheté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37" y="5731507"/>
            <a:ext cx="892265" cy="804525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2783" y="5651995"/>
            <a:ext cx="962721" cy="962721"/>
          </a:xfrm>
          <a:prstGeom prst="rect">
            <a:avLst/>
          </a:prstGeom>
        </p:spPr>
      </p:pic>
      <p:sp>
        <p:nvSpPr>
          <p:cNvPr id="16" name="ZoneTexte 15"/>
          <p:cNvSpPr txBox="1"/>
          <p:nvPr/>
        </p:nvSpPr>
        <p:spPr>
          <a:xfrm>
            <a:off x="7721362" y="5810189"/>
            <a:ext cx="29532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rgbClr val="FF0000"/>
                </a:solidFill>
              </a:rPr>
              <a:t>Ne sont pas recevables :</a:t>
            </a:r>
          </a:p>
          <a:p>
            <a:r>
              <a:rPr lang="fr-FR" dirty="0">
                <a:solidFill>
                  <a:srgbClr val="FF0000"/>
                </a:solidFill>
              </a:rPr>
              <a:t>Les devis </a:t>
            </a:r>
          </a:p>
          <a:p>
            <a:r>
              <a:rPr lang="fr-FR" dirty="0">
                <a:solidFill>
                  <a:srgbClr val="FF0000"/>
                </a:solidFill>
              </a:rPr>
              <a:t>et tickets de caisse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4204" y="4740252"/>
            <a:ext cx="962721" cy="962721"/>
          </a:xfrm>
          <a:prstGeom prst="rect">
            <a:avLst/>
          </a:prstGeom>
        </p:spPr>
      </p:pic>
      <p:sp>
        <p:nvSpPr>
          <p:cNvPr id="18" name="Ellipse 17">
            <a:hlinkClick r:id="rId5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>
            <a:hlinkClick r:id="rId5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3962813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 animBg="1"/>
      <p:bldP spid="12" grpId="0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49325"/>
            <a:ext cx="10515600" cy="1081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3&amp;4 : Les déplacements des -18ans aux championnats </a:t>
            </a:r>
            <a:r>
              <a:rPr lang="fr-FR" dirty="0"/>
              <a:t>			    national ou régional, hors département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03009" y="2388357"/>
            <a:ext cx="75335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tableau doit recenser l’ensemble des championnats relevant d’une Fédération délégataire.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/>
              <a:t>Cette aide sera accordée aux équipes de sports collectifs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14069" y="4127893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Sélectionnées en championnat régional à la suite de la phase départementale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914069" y="4997661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Sélectionnées à la demi finale ou la finale du championnat de France, et/ou à la finale de la Coupe de France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914069" y="3535124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Engagées en championnat national ou régional sur la saison sportive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603009" y="5867429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 montant de la subvention est plafonné à 2 500€</a:t>
            </a:r>
            <a:endParaRPr lang="fr-FR" dirty="0"/>
          </a:p>
        </p:txBody>
      </p:sp>
      <p:sp>
        <p:nvSpPr>
          <p:cNvPr id="10" name="Flèche droite rayée 9"/>
          <p:cNvSpPr/>
          <p:nvPr/>
        </p:nvSpPr>
        <p:spPr>
          <a:xfrm>
            <a:off x="11136573" y="55054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5430"/>
            <a:ext cx="3603009" cy="2091716"/>
          </a:xfrm>
          <a:prstGeom prst="rect">
            <a:avLst/>
          </a:prstGeom>
        </p:spPr>
      </p:pic>
      <p:sp>
        <p:nvSpPr>
          <p:cNvPr id="13" name="Ellipse 12"/>
          <p:cNvSpPr/>
          <p:nvPr/>
        </p:nvSpPr>
        <p:spPr>
          <a:xfrm>
            <a:off x="0" y="1436914"/>
            <a:ext cx="3603009" cy="2690979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  <p:sp>
        <p:nvSpPr>
          <p:cNvPr id="14" name="Ellipse 13">
            <a:hlinkClick r:id="rId3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hlinkClick r:id="rId3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47119731-D370-4201-F20D-BC08B436B6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14" y="4227621"/>
            <a:ext cx="3471780" cy="218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89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49325"/>
            <a:ext cx="10515600" cy="10813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3&amp;4 : Les déplacements des -18ans aux championnats </a:t>
            </a:r>
            <a:r>
              <a:rPr lang="fr-FR" dirty="0"/>
              <a:t>			    national ou régional par équipe, hors département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03009" y="2388357"/>
            <a:ext cx="7533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tableau doit recenser l’ensemble des championnats relevant d’une Fédération délégataire. 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b="1" dirty="0"/>
              <a:t>Cette aide sera accordée pour les sportifs et équipes dans les disciplines individuelles :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914069" y="4673386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Sportifs ou équipes sélectionnés aux ½ finale ou finale du Championnat de France et/ou à la finale de la Coupe de France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914069" y="3946370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dirty="0"/>
              <a:t>Championnat régional par équipe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603009" y="5860576"/>
            <a:ext cx="753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Le montant de la subvention est plafonné à 2 500€</a:t>
            </a:r>
            <a:endParaRPr lang="fr-FR" dirty="0"/>
          </a:p>
        </p:txBody>
      </p:sp>
      <p:sp>
        <p:nvSpPr>
          <p:cNvPr id="10" name="Flèche droite rayée 9"/>
          <p:cNvSpPr/>
          <p:nvPr/>
        </p:nvSpPr>
        <p:spPr>
          <a:xfrm>
            <a:off x="11136573" y="55054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65430"/>
            <a:ext cx="3603009" cy="2091716"/>
          </a:xfrm>
          <a:prstGeom prst="rect">
            <a:avLst/>
          </a:prstGeom>
        </p:spPr>
      </p:pic>
      <p:sp>
        <p:nvSpPr>
          <p:cNvPr id="14" name="Ellipse 13">
            <a:hlinkClick r:id="rId3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>
            <a:hlinkClick r:id="rId3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A322835-85E1-8F59-BF26-7692D8C55F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14" y="4227621"/>
            <a:ext cx="3471780" cy="2186410"/>
          </a:xfrm>
          <a:prstGeom prst="rect">
            <a:avLst/>
          </a:prstGeom>
        </p:spPr>
      </p:pic>
      <p:sp>
        <p:nvSpPr>
          <p:cNvPr id="13" name="Ellipse 12"/>
          <p:cNvSpPr/>
          <p:nvPr/>
        </p:nvSpPr>
        <p:spPr>
          <a:xfrm>
            <a:off x="0" y="3974227"/>
            <a:ext cx="3603009" cy="2690979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789098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différentes parties du dossier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940711"/>
            <a:ext cx="10515600" cy="5365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>
                <a:solidFill>
                  <a:schemeClr val="bg1"/>
                </a:solidFill>
              </a:rPr>
              <a:t>Page 4 : les clubs nationaux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603009" y="2388357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Cette partie s’adresse uniquement aux équipes de sports collectifs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603009" y="3299428"/>
            <a:ext cx="75335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Cochez la case correspondante à votre équipe « fanion » qui évoluera, pour la saison 2025/2026 en division nationale</a:t>
            </a:r>
          </a:p>
        </p:txBody>
      </p:sp>
      <p:sp>
        <p:nvSpPr>
          <p:cNvPr id="8" name="Flèche droite rayée 7"/>
          <p:cNvSpPr/>
          <p:nvPr/>
        </p:nvSpPr>
        <p:spPr>
          <a:xfrm>
            <a:off x="11136573" y="5505450"/>
            <a:ext cx="838200" cy="431326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Ellipse 8">
            <a:hlinkClick r:id="rId2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>
            <a:hlinkClick r:id="rId2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C0D41F67-B5CB-A8C4-A7D9-9D14946085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47" y="2085738"/>
            <a:ext cx="3513362" cy="223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53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Une procédure en deux étapes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867015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votre disposition</a:t>
            </a:r>
          </a:p>
        </p:txBody>
      </p:sp>
    </p:spTree>
    <p:extLst>
      <p:ext uri="{BB962C8B-B14F-4D97-AF65-F5344CB8AC3E}">
        <p14:creationId xmlns:p14="http://schemas.microsoft.com/office/powerpoint/2010/main" val="2060183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votre disposition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838200" y="2388356"/>
            <a:ext cx="10298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Ce document est </a:t>
            </a:r>
            <a:r>
              <a:rPr lang="fr-FR" b="1" dirty="0"/>
              <a:t>un support </a:t>
            </a:r>
            <a:r>
              <a:rPr lang="fr-FR" dirty="0"/>
              <a:t>afin de vous accompagner dans les démarches à suivre et vous rappeler les conditions d’obtention de l’aide au dispositif « Clubs amateurs »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838200" y="3264656"/>
            <a:ext cx="102983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Néanmoins, si vous avez besoin de précision, nous nous tenons à votre disposition </a:t>
            </a:r>
            <a:r>
              <a:rPr lang="fr-FR" b="1" dirty="0"/>
              <a:t>pour plus de renseignements </a:t>
            </a:r>
            <a:r>
              <a:rPr lang="fr-FR" dirty="0"/>
              <a:t>: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838200" y="4140956"/>
            <a:ext cx="102983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u="sng" dirty="0">
                <a:hlinkClick r:id="rId2"/>
              </a:rPr>
              <a:t>clubsamateurs@le64.fr</a:t>
            </a:r>
            <a:r>
              <a:rPr lang="fr-FR" dirty="0"/>
              <a:t> </a:t>
            </a:r>
          </a:p>
        </p:txBody>
      </p:sp>
      <p:sp>
        <p:nvSpPr>
          <p:cNvPr id="7" name="Ellipse 6">
            <a:hlinkClick r:id="rId3" action="ppaction://hlinksldjump"/>
          </p:cNvPr>
          <p:cNvSpPr/>
          <p:nvPr/>
        </p:nvSpPr>
        <p:spPr>
          <a:xfrm>
            <a:off x="10782300" y="342900"/>
            <a:ext cx="1192473" cy="98039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hlinkClick r:id="rId3" action="ppaction://hlinksldjump"/>
          </p:cNvPr>
          <p:cNvSpPr txBox="1"/>
          <p:nvPr/>
        </p:nvSpPr>
        <p:spPr>
          <a:xfrm>
            <a:off x="10768936" y="506645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Retour</a:t>
            </a:r>
          </a:p>
          <a:p>
            <a:pPr algn="ctr"/>
            <a:r>
              <a:rPr lang="fr-FR" dirty="0"/>
              <a:t>sommaire</a:t>
            </a:r>
          </a:p>
        </p:txBody>
      </p:sp>
    </p:spTree>
    <p:extLst>
      <p:ext uri="{BB962C8B-B14F-4D97-AF65-F5344CB8AC3E}">
        <p14:creationId xmlns:p14="http://schemas.microsoft.com/office/powerpoint/2010/main" val="3278065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 vos dossiers !</a:t>
            </a:r>
          </a:p>
        </p:txBody>
      </p:sp>
    </p:spTree>
    <p:extLst>
      <p:ext uri="{BB962C8B-B14F-4D97-AF65-F5344CB8AC3E}">
        <p14:creationId xmlns:p14="http://schemas.microsoft.com/office/powerpoint/2010/main" val="972208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Une procédure en deux étapes : </a:t>
            </a:r>
            <a:br>
              <a:rPr lang="fr-FR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 =&gt; Compléter la première page du dossier et l’envoyer par mail, accompagné de votre RIB au format PDF à l’adresse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clubsamateurs@le64.fr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838200" y="647083"/>
            <a:ext cx="8044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1) La pré-inscription dès le </a:t>
            </a:r>
            <a:r>
              <a:rPr lang="fr-FR" sz="3200" dirty="0">
                <a:solidFill>
                  <a:schemeClr val="bg1"/>
                </a:solidFill>
              </a:rPr>
              <a:t>1</a:t>
            </a:r>
            <a:r>
              <a:rPr lang="fr-FR" sz="3200" baseline="30000" dirty="0">
                <a:solidFill>
                  <a:schemeClr val="bg1"/>
                </a:solidFill>
              </a:rPr>
              <a:t>er</a:t>
            </a:r>
            <a:r>
              <a:rPr lang="fr-FR" sz="3200" dirty="0">
                <a:solidFill>
                  <a:schemeClr val="bg1"/>
                </a:solidFill>
              </a:rPr>
              <a:t> mai</a:t>
            </a:r>
            <a:endParaRPr lang="fr-FR" sz="3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03695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14400" y="3296093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 =&gt; Compléter la première page du dossier et l’envoyer par mail, accompagné de votre RIB au format PDF à l’adresse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clubsamateurs@le64.fr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1403497" y="3817221"/>
            <a:ext cx="1180209" cy="1514632"/>
          </a:xfrm>
          <a:prstGeom prst="rect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1035788" y="4109891"/>
            <a:ext cx="659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699617" y="4273828"/>
            <a:ext cx="4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PDF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/>
          <a:p>
            <a:r>
              <a:rPr lang="fr-FR" dirty="0"/>
              <a:t>Une procédure en deux étapes : </a:t>
            </a:r>
            <a:br>
              <a:rPr lang="fr-FR" dirty="0"/>
            </a:br>
            <a:r>
              <a:rPr lang="fr-FR" sz="3200" dirty="0"/>
              <a:t>1) La pré-inscription dès le 1</a:t>
            </a:r>
            <a:r>
              <a:rPr lang="fr-FR" sz="3200" baseline="30000" dirty="0"/>
              <a:t>er</a:t>
            </a:r>
            <a:r>
              <a:rPr lang="fr-FR" sz="3200" dirty="0"/>
              <a:t> mai</a:t>
            </a:r>
          </a:p>
        </p:txBody>
      </p:sp>
    </p:spTree>
    <p:extLst>
      <p:ext uri="{BB962C8B-B14F-4D97-AF65-F5344CB8AC3E}">
        <p14:creationId xmlns:p14="http://schemas.microsoft.com/office/powerpoint/2010/main" val="55623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14400" y="3296093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 =&gt; Compléter la première page du dossier et l’envoyer par mail, accompagné de votre RIB au format PDF à l’adresse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clubsamateurs@le64.fr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PDF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560" y="5713248"/>
            <a:ext cx="779168" cy="779168"/>
          </a:xfrm>
          <a:prstGeom prst="rect">
            <a:avLst/>
          </a:prstGeom>
        </p:spPr>
      </p:pic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/>
          <a:p>
            <a:r>
              <a:rPr lang="fr-FR" dirty="0"/>
              <a:t>Une procédure en deux étapes : </a:t>
            </a:r>
            <a:br>
              <a:rPr lang="fr-FR" dirty="0"/>
            </a:br>
            <a:r>
              <a:rPr lang="fr-FR" sz="3200" dirty="0"/>
              <a:t>1) La pré-inscription dès le 1</a:t>
            </a:r>
            <a:r>
              <a:rPr lang="fr-FR" sz="3200" baseline="30000" dirty="0"/>
              <a:t>er</a:t>
            </a:r>
            <a:r>
              <a:rPr lang="fr-FR" sz="3200" dirty="0"/>
              <a:t> mai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03497" y="3817221"/>
            <a:ext cx="1180209" cy="1514632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035788" y="4109891"/>
            <a:ext cx="659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P1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699617" y="4273828"/>
            <a:ext cx="4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3302929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"/>
    </mc:Choice>
    <mc:Fallback xmlns="">
      <p:transition spd="slow" advClick="0" advTm="25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14400" y="3296093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 =&gt; Compléter la première page du dossier et l’envoyer par mail, accompagné de votre RIB au format PDF à l’adresse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clubsamateurs@le64.fr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PDF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136" y="5857987"/>
            <a:ext cx="779168" cy="779168"/>
          </a:xfrm>
          <a:prstGeom prst="rect">
            <a:avLst/>
          </a:prstGeom>
        </p:spPr>
      </p:pic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/>
          <a:p>
            <a:r>
              <a:rPr lang="fr-FR" dirty="0"/>
              <a:t>Une procédure en deux étapes : </a:t>
            </a:r>
            <a:br>
              <a:rPr lang="fr-FR" dirty="0"/>
            </a:br>
            <a:r>
              <a:rPr lang="fr-FR" sz="3200" dirty="0"/>
              <a:t>1) La pré-inscription dès le 1</a:t>
            </a:r>
            <a:r>
              <a:rPr lang="fr-FR" sz="3200" baseline="30000" dirty="0"/>
              <a:t>er</a:t>
            </a:r>
            <a:r>
              <a:rPr lang="fr-FR" sz="3200" dirty="0"/>
              <a:t> mai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03497" y="3817221"/>
            <a:ext cx="1180209" cy="1514632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035788" y="4109891"/>
            <a:ext cx="659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P1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699617" y="4273828"/>
            <a:ext cx="4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12716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"/>
    </mc:Choice>
    <mc:Fallback xmlns="">
      <p:transition spd="slow" advClick="0" advTm="25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14400" y="3296093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 =&gt; Compléter la première page du dossier et l’envoyer par mail, accompagné de votre RIB au format PDF à l’adresse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clubsamateurs@le64.fr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PDF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88712" y="5945106"/>
            <a:ext cx="779168" cy="779168"/>
          </a:xfrm>
          <a:prstGeom prst="rect">
            <a:avLst/>
          </a:prstGeom>
        </p:spPr>
      </p:pic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/>
          <a:p>
            <a:r>
              <a:rPr lang="fr-FR" dirty="0"/>
              <a:t>Une procédure en deux étapes : </a:t>
            </a:r>
            <a:br>
              <a:rPr lang="fr-FR" dirty="0"/>
            </a:br>
            <a:r>
              <a:rPr lang="fr-FR" sz="3200" dirty="0"/>
              <a:t>1) La pré-inscription dès le 1</a:t>
            </a:r>
            <a:r>
              <a:rPr lang="fr-FR" sz="3200" baseline="30000" dirty="0"/>
              <a:t>er</a:t>
            </a:r>
            <a:r>
              <a:rPr lang="fr-FR" sz="3200" dirty="0"/>
              <a:t> mai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03497" y="3817221"/>
            <a:ext cx="1180209" cy="1514632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1035788" y="4109891"/>
            <a:ext cx="659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P1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699617" y="4273828"/>
            <a:ext cx="4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633450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"/>
    </mc:Choice>
    <mc:Fallback xmlns="">
      <p:transition spd="slow" advClick="0" advTm="25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llipse 14"/>
          <p:cNvSpPr/>
          <p:nvPr/>
        </p:nvSpPr>
        <p:spPr>
          <a:xfrm>
            <a:off x="914400" y="3296093"/>
            <a:ext cx="4880344" cy="2562447"/>
          </a:xfrm>
          <a:prstGeom prst="ellipse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1 =&gt; Compléter la première page du dossier et l’envoyer par mail, accompagné de votre RIB au format PDF à l’adresse :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clubsamateurs@le64.fr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441" y="3907374"/>
            <a:ext cx="2211571" cy="1143698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375835" y="5180363"/>
            <a:ext cx="1626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Format PDF</a:t>
            </a:r>
          </a:p>
        </p:txBody>
      </p:sp>
      <p:sp>
        <p:nvSpPr>
          <p:cNvPr id="14" name="Flèche vers le bas 13"/>
          <p:cNvSpPr/>
          <p:nvPr/>
        </p:nvSpPr>
        <p:spPr>
          <a:xfrm>
            <a:off x="3902149" y="4915694"/>
            <a:ext cx="425302" cy="26466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7288" y="5857987"/>
            <a:ext cx="779168" cy="779168"/>
          </a:xfrm>
          <a:prstGeom prst="rect">
            <a:avLst/>
          </a:prstGeom>
        </p:spPr>
      </p:pic>
      <p:sp>
        <p:nvSpPr>
          <p:cNvPr id="13" name="Titre 1"/>
          <p:cNvSpPr>
            <a:spLocks noGrp="1"/>
          </p:cNvSpPr>
          <p:nvPr>
            <p:ph type="title"/>
          </p:nvPr>
        </p:nvSpPr>
        <p:spPr>
          <a:xfrm>
            <a:off x="838200" y="-2264"/>
            <a:ext cx="10515600" cy="1325563"/>
          </a:xfrm>
        </p:spPr>
        <p:txBody>
          <a:bodyPr/>
          <a:lstStyle/>
          <a:p>
            <a:r>
              <a:rPr lang="fr-FR" dirty="0"/>
              <a:t>Une procédure en deux étapes : </a:t>
            </a:r>
            <a:br>
              <a:rPr lang="fr-FR" dirty="0"/>
            </a:br>
            <a:r>
              <a:rPr lang="fr-FR" sz="3200" dirty="0"/>
              <a:t>1) La pré-inscription dès le 1</a:t>
            </a:r>
            <a:r>
              <a:rPr lang="fr-FR" sz="3200" baseline="30000" dirty="0"/>
              <a:t>er</a:t>
            </a:r>
            <a:r>
              <a:rPr lang="fr-FR" sz="3200" dirty="0"/>
              <a:t> mai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403497" y="3817221"/>
            <a:ext cx="1180209" cy="1514632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1035788" y="4109891"/>
            <a:ext cx="6592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P1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2699617" y="4273828"/>
            <a:ext cx="4997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2524717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250"/>
    </mc:Choice>
    <mc:Fallback xmlns="">
      <p:transition spd="slow" advClick="0" advTm="250"/>
    </mc:Fallback>
  </mc:AlternateContent>
</p:sld>
</file>

<file path=ppt/theme/theme1.xml><?xml version="1.0" encoding="utf-8"?>
<a:theme xmlns:a="http://schemas.openxmlformats.org/drawingml/2006/main" name="Thème Office">
  <a:themeElements>
    <a:clrScheme name="Conseil départemental">
      <a:dk1>
        <a:srgbClr val="004982"/>
      </a:dk1>
      <a:lt1>
        <a:srgbClr val="FFFFFF"/>
      </a:lt1>
      <a:dk2>
        <a:srgbClr val="004982"/>
      </a:dk2>
      <a:lt2>
        <a:srgbClr val="FFFFFF"/>
      </a:lt2>
      <a:accent1>
        <a:srgbClr val="F7CBAC"/>
      </a:accent1>
      <a:accent2>
        <a:srgbClr val="ED7D31"/>
      </a:accent2>
      <a:accent3>
        <a:srgbClr val="833C0B"/>
      </a:accent3>
      <a:accent4>
        <a:srgbClr val="85C0FB"/>
      </a:accent4>
      <a:accent5>
        <a:srgbClr val="8EAADB"/>
      </a:accent5>
      <a:accent6>
        <a:srgbClr val="48A1FA"/>
      </a:accent6>
      <a:hlink>
        <a:srgbClr val="5B9BD5"/>
      </a:hlink>
      <a:folHlink>
        <a:srgbClr val="0563C1"/>
      </a:folHlink>
    </a:clrScheme>
    <a:fontScheme name="typo conseil departemental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to clubs amateurs.potx" id="{A53DA12E-D6DA-4A7B-B986-25DF014B6D7A}" vid="{3A859227-9A10-4D9F-956A-267ECF2F872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EE673D09F9DAE43B40357990089418E" ma:contentTypeVersion="1" ma:contentTypeDescription="Crée un document." ma:contentTypeScope="" ma:versionID="1d9395eb626da35c1d82d129bef0281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ee0dcdd002fd14a4580a9ad5519bbf13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e de début de planification" ma:description="" ma:internalName="PublishingStartDate">
      <xsd:simpleType>
        <xsd:restriction base="dms:Unknown"/>
      </xsd:simpleType>
    </xsd:element>
    <xsd:element name="PublishingExpirationDate" ma:index="9" nillable="true" ma:displayName="Date de fin de planification" ma:description="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A8B0204-B08F-4A68-893A-7E27BFC8818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F757941-76D3-4142-89B4-06CA0EA7A4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B4E511-D6B2-43A4-9B89-5F8DFEEACEEB}">
  <ds:schemaRefs>
    <ds:schemaRef ds:uri="http://www.w3.org/XML/1998/namespace"/>
    <ds:schemaRef ds:uri="http://schemas.microsoft.com/sharepoint/v3"/>
    <ds:schemaRef ds:uri="http://purl.org/dc/dcmitype/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tuto clubs amateurs</Template>
  <TotalTime>656</TotalTime>
  <Words>1654</Words>
  <Application>Microsoft Office PowerPoint</Application>
  <PresentationFormat>Grand écran</PresentationFormat>
  <Paragraphs>201</Paragraphs>
  <Slides>32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32</vt:i4>
      </vt:variant>
    </vt:vector>
  </HeadingPairs>
  <TitlesOfParts>
    <vt:vector size="36" baseType="lpstr">
      <vt:lpstr>Arial</vt:lpstr>
      <vt:lpstr>Tahoma</vt:lpstr>
      <vt:lpstr>Wingdings</vt:lpstr>
      <vt:lpstr>Thème Office</vt:lpstr>
      <vt:lpstr>Le dispositif  « Clubs amateurs »</vt:lpstr>
      <vt:lpstr>Télécharger le dossier</vt:lpstr>
      <vt:lpstr>Une procédure en deux étapes</vt:lpstr>
      <vt:lpstr>Une procédure en deux étapes :  </vt:lpstr>
      <vt:lpstr>Une procédure en deux étapes :  1) La pré-inscription dès le 1er mai</vt:lpstr>
      <vt:lpstr>Une procédure en deux étapes :  1) La pré-inscription dès le 1er mai</vt:lpstr>
      <vt:lpstr>Une procédure en deux étapes :  1) La pré-inscription dès le 1er mai</vt:lpstr>
      <vt:lpstr>Une procédure en deux étapes :  1) La pré-inscription dès le 1er mai</vt:lpstr>
      <vt:lpstr>Une procédure en deux étapes :  1) La pré-inscription dès le 1er mai</vt:lpstr>
      <vt:lpstr>Une procédure en deux étapes :  1) La pré-inscription dès le 1er mai</vt:lpstr>
      <vt:lpstr>Une procédure en deux étapes :  1) La pré-inscription dès le 1er mai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différentes parties du dossier</vt:lpstr>
      <vt:lpstr>Les différentes parties du dossier</vt:lpstr>
      <vt:lpstr>Les différentes parties du dossier</vt:lpstr>
      <vt:lpstr>Les différentes parties du dossier</vt:lpstr>
      <vt:lpstr>Les différentes parties du dossier</vt:lpstr>
      <vt:lpstr>Les différentes parties du dossier</vt:lpstr>
      <vt:lpstr>Les différentes parties du dossier</vt:lpstr>
      <vt:lpstr>Les différentes parties du dossier</vt:lpstr>
      <vt:lpstr>Les différentes parties du dossier</vt:lpstr>
      <vt:lpstr>Les différentes parties du dossier</vt:lpstr>
      <vt:lpstr>Les différentes parties du dossier</vt:lpstr>
      <vt:lpstr>A votre disposition</vt:lpstr>
      <vt:lpstr>A votre disposition</vt:lpstr>
      <vt:lpstr>A vos dossiers !</vt:lpstr>
    </vt:vector>
  </TitlesOfParts>
  <Company>Conseil Départemental des Pyrénées-Atlantiques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dispositif  « Clubs amateurs »</dc:title>
  <dc:creator>Gaston Emmanuelle</dc:creator>
  <cp:lastModifiedBy>Arhancet Maïtena</cp:lastModifiedBy>
  <cp:revision>32</cp:revision>
  <dcterms:created xsi:type="dcterms:W3CDTF">2022-02-25T08:16:58Z</dcterms:created>
  <dcterms:modified xsi:type="dcterms:W3CDTF">2025-04-15T11:36:58Z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0x0101008EE673D09F9DAE43B40357990089418E</vt:lpwstr>
  </property>
</Properties>
</file>